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…</a:t>
            </a:r>
          </a:p>
          <a:p>
            <a:pPr>
              <a:spcBef>
                <a:spcPct val="0"/>
              </a:spcBef>
            </a:pPr>
            <a:r>
              <a:rPr lang="ru-RU" altLang="ru-RU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C97C08-4797-463F-987D-8A1CEB9E8C28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5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88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3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28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1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0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0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7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5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9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6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3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mailto:doucad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95338" y="1330960"/>
            <a:ext cx="7772400" cy="200152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alt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образовательного учреждения 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527888" y="333377"/>
            <a:ext cx="6307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комбинированного вида №8»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878754" y="6165850"/>
            <a:ext cx="1605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Иваново,2023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8E7428-138C-48E9-BDFB-593CC712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2" y="144213"/>
            <a:ext cx="1322947" cy="1347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781F6-FC45-4DB7-A48A-6D08B5539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62" y="3742719"/>
            <a:ext cx="6518170" cy="22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40" y="4027490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5659438" y="3789365"/>
            <a:ext cx="3232150" cy="2179637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>
                <a:lnSpc>
                  <a:spcPct val="90000"/>
                </a:lnSpc>
                <a:defRPr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018088" y="1628777"/>
            <a:ext cx="2938462" cy="2239963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3403600" y="981075"/>
            <a:ext cx="2095500" cy="2947988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827090" y="1700213"/>
            <a:ext cx="2382837" cy="2863850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250827" y="3789365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887F0-AB48-4919-A831-80913817A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6995" y="131411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68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666020" y="736486"/>
            <a:ext cx="6120680" cy="3756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Специфика контингента воспитанников ДОУ 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611560" y="1112098"/>
            <a:ext cx="8229600" cy="20870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Количество воспитанников в ДОУ –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266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114 девочек (43%) и 152 мальчиков (57%)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Количество групп всего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13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Количество групп компенсирующей направленности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для детей с задержкой психического  развития –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Количество воспитанников общеобразовательных групп –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244 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(92 %)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Количество воспитанников с задержкой психического развития –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(8 %)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A881D-7E47-45FF-AA62-D44F2E6A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09" y="133939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0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300073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453547-9D03-4276-91AE-02396AC5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957" y="148065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6399684" cy="5760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</a:rPr>
              <a:t>       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взаимодействию с родителями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906172" y="1556794"/>
            <a:ext cx="7407275" cy="43926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мастер-классы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через Управляющий совет; родительский совет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предметно-пространственной  среды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(открытые просмотры, проекты, акции, фестивали, привлечение родителей к подготовке праздников)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родителей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4ED22D-5437-4A4C-B52D-C2DF1EE4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677" y="101448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245" y="691481"/>
            <a:ext cx="71305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ФОП ДО,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8CD8F2-509A-49F6-B697-BB43EEA0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318" y="137540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29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воспитания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Патриотическое направление воспитания</a:t>
            </a:r>
          </a:p>
          <a:p>
            <a:pPr marL="2286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направление воспитания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Социальное направление воспитания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Познавательное направление воспитания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Физическое и оздоровительное направление воспитания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Трудовое направление воспитания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Эстетическое направление воспитания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Концептуальные положения воспитательной системы ДОУ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социализации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55AB1-47C2-42CE-AAD8-D9474355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43" y="185080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21095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153023,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г.Иваново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Чихачева д.14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8-4932-93-85-03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doucad@mail.ru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8A1C97-4055-4E77-9243-487C6391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40" y="4375806"/>
            <a:ext cx="6374892" cy="27675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88DCD-F75A-4158-BD5C-A0CD7F928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46" y="68717"/>
            <a:ext cx="1322947" cy="1347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568" y="2593029"/>
            <a:ext cx="8353425" cy="39566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в соответствии с федеральными, региональными, муниципальными нормативными документами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и локальными нормативными актами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53" y="710760"/>
            <a:ext cx="8424863" cy="15758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>
              <a:lnSpc>
                <a:spcPct val="150000"/>
              </a:lnSpc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FFAF1-2578-4D8A-87BF-D9CAD911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46" y="151368"/>
            <a:ext cx="13229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862" cy="507472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</a:t>
            </a:r>
          </a:p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Российской Федерации: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21.07.2020 № 474 «О национальных целях развития Российской Федерации на период до 2030 года»,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02.07.2021 № 400 «О Стратегии национальной безопасности Российской Федерации»,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E6C225-3C90-4653-B4B5-F8D2A27F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158" y="91037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7" y="1095693"/>
            <a:ext cx="8353425" cy="4862870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соответствующем его возрасту  содержании доступными средствами;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DF5E1-9EC7-4942-83CF-1D8528EC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158" y="164810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8708712" cy="548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ФГОС ДО (п.1.6. ФГОС ДО), уточнены и расширены в ФОП ДО.</a:t>
            </a:r>
            <a:endParaRPr lang="ru-RU" sz="11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540385" algn="ctr">
              <a:tabLst>
                <a:tab pos="9017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Новые задачи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(п.14.2. ФОП ДО)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единых для РФ содержания ДО и планируемых результатов освоения образовательной программы ДО;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приобщение детей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построение (структурирование) содержания образовательной деятельности на основе учета возрастных и индивидуальных особенностей развития.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434513-496A-4013-B047-FE15A296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197" y="0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ДО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E8D3AFFD-0952-4603-BFF1-8AAAC0965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0185" y="81417"/>
            <a:ext cx="1329043" cy="134733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85752" y="1285877"/>
            <a:ext cx="3000375" cy="7858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8" y="1285875"/>
            <a:ext cx="4786312" cy="1214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2643188"/>
            <a:ext cx="25717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00063" y="1428750"/>
            <a:ext cx="285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90" y="1357315"/>
            <a:ext cx="4643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(целевого, содержательного и организационного)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7190" y="2714625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40" y="3643315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142875" y="3786190"/>
            <a:ext cx="2857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50" y="2643188"/>
            <a:ext cx="3143250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90" y="3654425"/>
            <a:ext cx="3214687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13" y="2643188"/>
            <a:ext cx="2500312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52" y="3643315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572252" y="3714750"/>
            <a:ext cx="25003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577977" y="687390"/>
            <a:ext cx="5554663" cy="320601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</a:p>
        </p:txBody>
      </p:sp>
      <p:sp>
        <p:nvSpPr>
          <p:cNvPr id="17411" name="object 3"/>
          <p:cNvSpPr>
            <a:spLocks/>
          </p:cNvSpPr>
          <p:nvPr/>
        </p:nvSpPr>
        <p:spPr bwMode="auto">
          <a:xfrm>
            <a:off x="1098550" y="1441450"/>
            <a:ext cx="3429000" cy="1066800"/>
          </a:xfrm>
          <a:custGeom>
            <a:avLst/>
            <a:gdLst>
              <a:gd name="T0" fmla="*/ 6408420 w 6408420"/>
              <a:gd name="T1" fmla="*/ 0 h 1066800"/>
              <a:gd name="T2" fmla="*/ 0 w 6408420"/>
              <a:gd name="T3" fmla="*/ 0 h 1066800"/>
              <a:gd name="T4" fmla="*/ 0 w 6408420"/>
              <a:gd name="T5" fmla="*/ 1066800 h 1066800"/>
              <a:gd name="T6" fmla="*/ 6408420 w 6408420"/>
              <a:gd name="T7" fmla="*/ 1066800 h 1066800"/>
              <a:gd name="T8" fmla="*/ 6408420 w 640842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08420" h="1066800">
                <a:moveTo>
                  <a:pt x="6408420" y="0"/>
                </a:moveTo>
                <a:lnTo>
                  <a:pt x="0" y="0"/>
                </a:lnTo>
                <a:lnTo>
                  <a:pt x="0" y="1066800"/>
                </a:lnTo>
                <a:lnTo>
                  <a:pt x="6408420" y="1066800"/>
                </a:lnTo>
                <a:lnTo>
                  <a:pt x="640842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1111250" y="2760663"/>
            <a:ext cx="2781300" cy="1066800"/>
          </a:xfrm>
          <a:custGeom>
            <a:avLst/>
            <a:gdLst>
              <a:gd name="T0" fmla="*/ 6336792 w 6337300"/>
              <a:gd name="T1" fmla="*/ 0 h 1066800"/>
              <a:gd name="T2" fmla="*/ 0 w 6337300"/>
              <a:gd name="T3" fmla="*/ 0 h 1066800"/>
              <a:gd name="T4" fmla="*/ 0 w 6337300"/>
              <a:gd name="T5" fmla="*/ 1066800 h 1066800"/>
              <a:gd name="T6" fmla="*/ 6336792 w 6337300"/>
              <a:gd name="T7" fmla="*/ 1066800 h 1066800"/>
              <a:gd name="T8" fmla="*/ 6336792 w 6337300"/>
              <a:gd name="T9" fmla="*/ 0 h 106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7300" h="1066800">
                <a:moveTo>
                  <a:pt x="6336792" y="0"/>
                </a:moveTo>
                <a:lnTo>
                  <a:pt x="0" y="0"/>
                </a:lnTo>
                <a:lnTo>
                  <a:pt x="0" y="1066800"/>
                </a:lnTo>
                <a:lnTo>
                  <a:pt x="6336792" y="1066800"/>
                </a:lnTo>
                <a:lnTo>
                  <a:pt x="63367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3" name="object 7"/>
          <p:cNvSpPr>
            <a:spLocks/>
          </p:cNvSpPr>
          <p:nvPr/>
        </p:nvSpPr>
        <p:spPr bwMode="auto">
          <a:xfrm>
            <a:off x="306390" y="1657350"/>
            <a:ext cx="733425" cy="636588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8"/>
          <p:cNvSpPr>
            <a:spLocks/>
          </p:cNvSpPr>
          <p:nvPr/>
        </p:nvSpPr>
        <p:spPr bwMode="auto">
          <a:xfrm>
            <a:off x="339727" y="2960688"/>
            <a:ext cx="735013" cy="665162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4"/>
          <p:cNvSpPr txBox="1"/>
          <p:nvPr/>
        </p:nvSpPr>
        <p:spPr>
          <a:xfrm>
            <a:off x="1271590" y="1600200"/>
            <a:ext cx="3024187" cy="7508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sz="24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230315" y="3017840"/>
            <a:ext cx="2484437" cy="3825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sz="2400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140" y="1236663"/>
            <a:ext cx="3933825" cy="1477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</a:p>
          <a:p>
            <a:pPr algn="just">
              <a:buFontTx/>
              <a:buChar char="-"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</a:p>
          <a:p>
            <a:pPr algn="just">
              <a:buFontTx/>
              <a:buChar char="-"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</a:t>
            </a:r>
            <a:r>
              <a:rPr lang="ru-RU" altLang="ru-RU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. </a:t>
            </a:r>
          </a:p>
        </p:txBody>
      </p:sp>
      <p:sp>
        <p:nvSpPr>
          <p:cNvPr id="17418" name="object 7"/>
          <p:cNvSpPr>
            <a:spLocks/>
          </p:cNvSpPr>
          <p:nvPr/>
        </p:nvSpPr>
        <p:spPr bwMode="auto">
          <a:xfrm>
            <a:off x="4556125" y="1890715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7"/>
          <p:cNvSpPr>
            <a:spLocks/>
          </p:cNvSpPr>
          <p:nvPr/>
        </p:nvSpPr>
        <p:spPr bwMode="auto">
          <a:xfrm>
            <a:off x="3965575" y="3190877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4675" y="2855913"/>
            <a:ext cx="4459288" cy="1200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планируемые </a:t>
            </a:r>
            <a:r>
              <a:rPr lang="ru-RU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 marL="144000"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</a:t>
            </a:r>
            <a:r>
              <a:rPr lang="ru-RU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результатов.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413" y="4075115"/>
            <a:ext cx="6445250" cy="23082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адачи</a:t>
            </a:r>
            <a:r>
              <a:rPr lang="ru-RU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 </a:t>
            </a:r>
            <a:r>
              <a:rPr lang="ru-RU" spc="-6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образовательным областям,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формы,</a:t>
            </a:r>
            <a:r>
              <a:rPr lang="ru-RU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методы</a:t>
            </a:r>
            <a:r>
              <a:rPr lang="ru-RU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Программы,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разных</a:t>
            </a:r>
            <a:r>
              <a:rPr lang="ru-RU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видов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ru-RU" spc="-6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практик,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пособы</a:t>
            </a:r>
            <a:r>
              <a:rPr lang="ru-RU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</a:t>
            </a:r>
            <a:r>
              <a:rPr lang="ru-RU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pc="2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инициативы,</a:t>
            </a:r>
          </a:p>
          <a:p>
            <a:pPr>
              <a:buSzPct val="80357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</a:t>
            </a:r>
            <a:r>
              <a:rPr lang="ru-RU" spc="-62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обучающихся</a:t>
            </a:r>
            <a:r>
              <a:rPr lang="ru-RU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2" name="object 7"/>
          <p:cNvSpPr>
            <a:spLocks/>
          </p:cNvSpPr>
          <p:nvPr/>
        </p:nvSpPr>
        <p:spPr bwMode="auto">
          <a:xfrm rot="1687830">
            <a:off x="3633788" y="3848102"/>
            <a:ext cx="323850" cy="206375"/>
          </a:xfrm>
          <a:custGeom>
            <a:avLst/>
            <a:gdLst>
              <a:gd name="T0" fmla="*/ 521207 w 978535"/>
              <a:gd name="T1" fmla="*/ 0 h 914400"/>
              <a:gd name="T2" fmla="*/ 521207 w 978535"/>
              <a:gd name="T3" fmla="*/ 228600 h 914400"/>
              <a:gd name="T4" fmla="*/ 0 w 978535"/>
              <a:gd name="T5" fmla="*/ 228600 h 914400"/>
              <a:gd name="T6" fmla="*/ 0 w 978535"/>
              <a:gd name="T7" fmla="*/ 685800 h 914400"/>
              <a:gd name="T8" fmla="*/ 521207 w 978535"/>
              <a:gd name="T9" fmla="*/ 685800 h 914400"/>
              <a:gd name="T10" fmla="*/ 521207 w 978535"/>
              <a:gd name="T11" fmla="*/ 914400 h 914400"/>
              <a:gd name="T12" fmla="*/ 978407 w 978535"/>
              <a:gd name="T13" fmla="*/ 457200 h 914400"/>
              <a:gd name="T14" fmla="*/ 521207 w 978535"/>
              <a:gd name="T15" fmla="*/ 0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8535" h="914400">
                <a:moveTo>
                  <a:pt x="521207" y="0"/>
                </a:moveTo>
                <a:lnTo>
                  <a:pt x="521207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521207" y="685800"/>
                </a:lnTo>
                <a:lnTo>
                  <a:pt x="521207" y="914400"/>
                </a:lnTo>
                <a:lnTo>
                  <a:pt x="978407" y="457200"/>
                </a:lnTo>
                <a:lnTo>
                  <a:pt x="521207" y="0"/>
                </a:lnTo>
                <a:close/>
              </a:path>
            </a:pathLst>
          </a:custGeom>
          <a:solidFill>
            <a:srgbClr val="1A49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7C5284-09FD-44F2-ADD4-2C2D9668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318" y="17463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238426" y="767079"/>
            <a:ext cx="74088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  <a:buFont typeface="Symbol" panose="05050102010706020507" pitchFamily="18" charset="2"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и воспитания – </a:t>
            </a:r>
          </a:p>
          <a:p>
            <a:pPr algn="ctr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  <a:p>
            <a:pPr eaLnBrk="1" hangingPunct="1"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– коммуникативное развитие»</a:t>
            </a:r>
          </a:p>
          <a:p>
            <a:pPr eaLnBrk="1" hangingPunct="1"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развитие» </a:t>
            </a:r>
          </a:p>
          <a:p>
            <a:pPr eaLnBrk="1" hangingPunct="1"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</a:p>
          <a:p>
            <a:pPr eaLnBrk="1" hangingPunct="1"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 – эстетическое развитие»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ADC030-4F52-4979-BA74-81B6C0CC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478" y="93413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377042"/>
            <a:ext cx="7920880" cy="133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tabLst>
                <a:tab pos="9017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50551"/>
            <a:ext cx="8208912" cy="299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tabLst>
                <a:tab pos="9017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CAF8FE-EEA9-4E5C-97C5-E23FE17D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10" y="136914"/>
            <a:ext cx="132904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1384</Words>
  <Application>Microsoft Office PowerPoint</Application>
  <PresentationFormat>Экран (4:3)</PresentationFormat>
  <Paragraphs>158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Легкий дым</vt:lpstr>
      <vt:lpstr>Краткая презентация  образовательной программы дошкольного образовательного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ДО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Специфика контингента воспитанников ДОУ </vt:lpstr>
      <vt:lpstr>Презентация PowerPoint</vt:lpstr>
      <vt:lpstr>        Формы работы по взаимодействию с родителями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МБДОУ8 Рыбакова Е.А.</cp:lastModifiedBy>
  <cp:revision>11</cp:revision>
  <dcterms:created xsi:type="dcterms:W3CDTF">2023-08-02T09:43:03Z</dcterms:created>
  <dcterms:modified xsi:type="dcterms:W3CDTF">2023-10-12T06:51:52Z</dcterms:modified>
</cp:coreProperties>
</file>